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62" r:id="rId5"/>
    <p:sldId id="266" r:id="rId6"/>
    <p:sldId id="270" r:id="rId7"/>
    <p:sldId id="269" r:id="rId8"/>
    <p:sldId id="271" r:id="rId9"/>
    <p:sldId id="272" r:id="rId10"/>
    <p:sldId id="273" r:id="rId11"/>
    <p:sldId id="274" r:id="rId12"/>
    <p:sldId id="277" r:id="rId13"/>
    <p:sldId id="275" r:id="rId14"/>
    <p:sldId id="276" r:id="rId15"/>
    <p:sldId id="260" r:id="rId16"/>
    <p:sldId id="26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Utama" id="{1FD60E3E-095D-418E-BC6D-FF7A5965E95F}">
          <p14:sldIdLst>
            <p14:sldId id="262"/>
            <p14:sldId id="266"/>
            <p14:sldId id="270"/>
            <p14:sldId id="269"/>
            <p14:sldId id="271"/>
            <p14:sldId id="272"/>
            <p14:sldId id="273"/>
            <p14:sldId id="274"/>
            <p14:sldId id="277"/>
            <p14:sldId id="275"/>
            <p14:sldId id="276"/>
            <p14:sldId id="260"/>
          </p14:sldIdLst>
        </p14:section>
        <p14:section name="Penjelasan CNN" id="{7F25478A-967B-48A8-A937-6248841F9D60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CAD-4B39-8766-5C47D5D391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CAD-4B39-8766-5C47D5D391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D-4B39-8766-5C47D5D3917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CF9B-45E5-9B95-890A27D26C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CF9B-45E5-9B95-890A27D26C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9B-45E5-9B95-890A27D26C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789" y="577515"/>
            <a:ext cx="11590422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SISTEM PENERJEMAH BAHASA ISYARAT MENGGUNAKAN METODE DEEP LEARNING MODEL MULTICHANNEL 2D CONVOLUTIONAL NEURAL NETWORK (M2D CNN)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Nama / NIM	: </a:t>
            </a:r>
            <a:r>
              <a:rPr lang="en-US" sz="2400" b="1" dirty="0" err="1" smtClean="0">
                <a:solidFill>
                  <a:schemeClr val="bg1"/>
                </a:solidFill>
              </a:rPr>
              <a:t>Rizkika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Zakka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Palindungan</a:t>
            </a:r>
            <a:r>
              <a:rPr lang="en-US" sz="2400" b="1" dirty="0" smtClean="0">
                <a:solidFill>
                  <a:schemeClr val="bg1"/>
                </a:solidFill>
              </a:rPr>
              <a:t> / E41170164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Pembimbing</a:t>
            </a:r>
            <a:r>
              <a:rPr lang="en-US" sz="2400" b="1" dirty="0" smtClean="0">
                <a:solidFill>
                  <a:schemeClr val="bg1"/>
                </a:solidFill>
              </a:rPr>
              <a:t>	: </a:t>
            </a:r>
            <a:r>
              <a:rPr lang="en-US" sz="2400" b="1" dirty="0" err="1" smtClean="0">
                <a:solidFill>
                  <a:schemeClr val="bg1"/>
                </a:solidFill>
              </a:rPr>
              <a:t>Bapak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Aji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Seto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Arifianto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S.St</a:t>
            </a:r>
            <a:r>
              <a:rPr lang="en-US" sz="2400" b="1" dirty="0" smtClean="0">
                <a:solidFill>
                  <a:schemeClr val="bg1"/>
                </a:solidFill>
              </a:rPr>
              <a:t>, M.T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Jurusan</a:t>
            </a:r>
            <a:r>
              <a:rPr lang="en-US" sz="2400" b="1" dirty="0" smtClean="0">
                <a:solidFill>
                  <a:schemeClr val="bg1"/>
                </a:solidFill>
              </a:rPr>
              <a:t> 		: </a:t>
            </a:r>
            <a:r>
              <a:rPr lang="en-US" sz="2400" b="1" dirty="0" err="1" smtClean="0">
                <a:solidFill>
                  <a:schemeClr val="bg1"/>
                </a:solidFill>
              </a:rPr>
              <a:t>Teknologi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Informasi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Politeknik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Negeri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Jember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93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diharapkan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6766" y="1853502"/>
            <a:ext cx="6464042" cy="4516295"/>
          </a:xfrm>
        </p:spPr>
        <p:txBody>
          <a:bodyPr anchor="t">
            <a:normAutofit/>
          </a:bodyPr>
          <a:lstStyle/>
          <a:p>
            <a:r>
              <a:rPr lang="en-US" dirty="0" err="1" smtClean="0"/>
              <a:t>Diharapkan</a:t>
            </a:r>
            <a:r>
              <a:rPr lang="en-US" dirty="0" smtClean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visi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piranti</a:t>
            </a:r>
            <a:r>
              <a:rPr lang="en-US" dirty="0"/>
              <a:t> yang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menerjemahkan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 smtClean="0"/>
              <a:t>tulisan</a:t>
            </a:r>
            <a:endParaRPr lang="en-US" dirty="0" smtClean="0"/>
          </a:p>
          <a:p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i="1" dirty="0"/>
              <a:t>image processing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data-data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i="1" dirty="0" err="1"/>
              <a:t>mechine</a:t>
            </a:r>
            <a:r>
              <a:rPr lang="en-US" i="1" dirty="0"/>
              <a:t> learning</a:t>
            </a:r>
          </a:p>
          <a:p>
            <a:r>
              <a:rPr lang="en-US" dirty="0" err="1"/>
              <a:t>Menghasilkan</a:t>
            </a:r>
            <a:r>
              <a:rPr lang="en-US" dirty="0"/>
              <a:t> model </a:t>
            </a:r>
            <a:r>
              <a:rPr lang="en-US" dirty="0" err="1"/>
              <a:t>arsitektur</a:t>
            </a:r>
            <a:r>
              <a:rPr lang="en-US" dirty="0"/>
              <a:t> M2D CNN yang </a:t>
            </a:r>
            <a:r>
              <a:rPr lang="en-US" dirty="0" err="1"/>
              <a:t>efektif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efisien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581192" y="1888351"/>
            <a:ext cx="4328138" cy="4481446"/>
            <a:chOff x="7562376" y="1877813"/>
            <a:chExt cx="4328138" cy="44814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76" y="1877813"/>
              <a:ext cx="3977653" cy="2118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39"/>
            <a:stretch/>
          </p:blipFill>
          <p:spPr>
            <a:xfrm>
              <a:off x="7562376" y="3993961"/>
              <a:ext cx="1640037" cy="23652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351"/>
            <a:stretch/>
          </p:blipFill>
          <p:spPr>
            <a:xfrm>
              <a:off x="9202413" y="3998666"/>
              <a:ext cx="2688101" cy="236059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51" y="4230057"/>
            <a:ext cx="6113557" cy="22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pustaka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4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606865" y="2084676"/>
            <a:ext cx="3376922" cy="1789925"/>
            <a:chOff x="7246963" y="2180496"/>
            <a:chExt cx="3452883" cy="1859241"/>
          </a:xfrm>
        </p:grpSpPr>
        <p:grpSp>
          <p:nvGrpSpPr>
            <p:cNvPr id="5" name="Group 4"/>
            <p:cNvGrpSpPr/>
            <p:nvPr/>
          </p:nvGrpSpPr>
          <p:grpSpPr>
            <a:xfrm>
              <a:off x="7246963" y="2180496"/>
              <a:ext cx="3452883" cy="1859241"/>
              <a:chOff x="7246961" y="2180496"/>
              <a:chExt cx="4039732" cy="2159492"/>
            </a:xfrm>
          </p:grpSpPr>
          <p:graphicFrame>
            <p:nvGraphicFramePr>
              <p:cNvPr id="7" name="Chart 6"/>
              <p:cNvGraphicFramePr/>
              <p:nvPr>
                <p:extLst>
                  <p:ext uri="{D42A27DB-BD31-4B8C-83A1-F6EECF244321}">
                    <p14:modId xmlns:p14="http://schemas.microsoft.com/office/powerpoint/2010/main" val="4062647484"/>
                  </p:ext>
                </p:extLst>
              </p:nvPr>
            </p:nvGraphicFramePr>
            <p:xfrm>
              <a:off x="7246961" y="2180496"/>
              <a:ext cx="2019868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1992909986"/>
                  </p:ext>
                </p:extLst>
              </p:nvPr>
            </p:nvGraphicFramePr>
            <p:xfrm>
              <a:off x="9266826" y="2180496"/>
              <a:ext cx="2019867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" name="Right Arrow 5"/>
            <p:cNvSpPr/>
            <p:nvPr/>
          </p:nvSpPr>
          <p:spPr>
            <a:xfrm>
              <a:off x="8809628" y="2405169"/>
              <a:ext cx="327547" cy="191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6" y="3254227"/>
            <a:ext cx="1735277" cy="1109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3254227"/>
            <a:ext cx="534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sv-SE" dirty="0"/>
              <a:t>Komunitas tersebut merasa </a:t>
            </a:r>
            <a:r>
              <a:rPr lang="sv-SE" b="1" dirty="0"/>
              <a:t>terasingkan</a:t>
            </a:r>
            <a:r>
              <a:rPr lang="sv-SE" dirty="0"/>
              <a:t> karena </a:t>
            </a:r>
            <a:r>
              <a:rPr lang="sv-SE" b="1" dirty="0"/>
              <a:t>bahasa isyarat sulit dipahami </a:t>
            </a:r>
            <a:r>
              <a:rPr lang="sv-SE" dirty="0"/>
              <a:t>oleh masyarakat</a:t>
            </a:r>
            <a:r>
              <a:rPr lang="sv-SE" dirty="0" smtClean="0"/>
              <a:t>.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721894" y="4597702"/>
            <a:ext cx="883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i="1" dirty="0"/>
              <a:t>Computer Vision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menafsirkan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visual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fi-FI" b="1" dirty="0"/>
              <a:t>menjembatani komunikasi antar manusia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4054643" y="5590904"/>
            <a:ext cx="732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/>
              <a:t>Metode</a:t>
            </a:r>
            <a:r>
              <a:rPr lang="en-US" dirty="0"/>
              <a:t> Deep Learning yang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paling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Convolutional Neural Network (CNN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55032" y="2084676"/>
            <a:ext cx="72916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populasi</a:t>
            </a:r>
            <a:r>
              <a:rPr lang="en-US" sz="1600" dirty="0"/>
              <a:t> yang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b="1" dirty="0" err="1"/>
              <a:t>gangguan</a:t>
            </a:r>
            <a:r>
              <a:rPr lang="en-US" sz="1600" b="1" dirty="0"/>
              <a:t> </a:t>
            </a:r>
            <a:r>
              <a:rPr lang="en-US" sz="1600" b="1" dirty="0" err="1"/>
              <a:t>pendengaran</a:t>
            </a:r>
            <a:r>
              <a:rPr lang="en-US" sz="1600" b="1" dirty="0"/>
              <a:t> </a:t>
            </a:r>
            <a:r>
              <a:rPr lang="en-US" sz="16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5%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b="1" dirty="0"/>
              <a:t>466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(2020).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900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sepuluh</a:t>
            </a:r>
            <a:r>
              <a:rPr lang="en-US" dirty="0"/>
              <a:t> orang (2050).</a:t>
            </a:r>
            <a:endParaRPr lang="en-US" b="1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74" y="3900557"/>
            <a:ext cx="2430713" cy="1620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8" y="5590904"/>
            <a:ext cx="3256885" cy="1100334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Dan </a:t>
            </a:r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uraian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,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b="1" dirty="0" err="1"/>
              <a:t>permasalahan</a:t>
            </a:r>
            <a:r>
              <a:rPr lang="en-US" b="1" dirty="0"/>
              <a:t> yang </a:t>
            </a:r>
            <a:r>
              <a:rPr lang="en-US" b="1" dirty="0" err="1"/>
              <a:t>bisa</a:t>
            </a:r>
            <a:r>
              <a:rPr lang="en-US" b="1" dirty="0"/>
              <a:t> </a:t>
            </a:r>
            <a:r>
              <a:rPr lang="en-US" b="1" dirty="0" err="1"/>
              <a:t>dirumuskan</a:t>
            </a:r>
            <a:r>
              <a:rPr lang="en-US" b="1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proses </a:t>
            </a:r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data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video?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proses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Deep Learning Model Multichannel 2D Convolutional Neural Network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menerjemahkan</a:t>
            </a:r>
            <a:r>
              <a:rPr lang="en-US" dirty="0"/>
              <a:t> </a:t>
            </a:r>
            <a:r>
              <a:rPr lang="en-US" dirty="0" err="1"/>
              <a:t>gerakan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/>
              <a:t>Batasan</a:t>
            </a:r>
            <a:r>
              <a:rPr lang="en-US" b="1" dirty="0"/>
              <a:t> </a:t>
            </a:r>
            <a:r>
              <a:rPr lang="en-US" b="1" dirty="0" err="1"/>
              <a:t>masalah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pergelangan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ujung</a:t>
            </a:r>
            <a:r>
              <a:rPr lang="en-US" dirty="0"/>
              <a:t> </a:t>
            </a:r>
            <a:r>
              <a:rPr lang="en-US" dirty="0" err="1"/>
              <a:t>jari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(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dalamnya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telapak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Subjek</a:t>
            </a:r>
            <a:r>
              <a:rPr lang="en-US" dirty="0"/>
              <a:t> </a:t>
            </a:r>
            <a:r>
              <a:rPr lang="en-US" dirty="0" err="1"/>
              <a:t>peraga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background </a:t>
            </a:r>
            <a:r>
              <a:rPr lang="en-US" dirty="0" err="1"/>
              <a:t>putih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baju</a:t>
            </a:r>
            <a:r>
              <a:rPr lang="en-US" dirty="0"/>
              <a:t> </a:t>
            </a:r>
            <a:r>
              <a:rPr lang="en-US" dirty="0" err="1"/>
              <a:t>lengan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Pencahayaan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terang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cahaya</a:t>
            </a:r>
            <a:r>
              <a:rPr lang="en-US" dirty="0"/>
              <a:t> </a:t>
            </a:r>
            <a:r>
              <a:rPr lang="en-US" dirty="0" err="1"/>
              <a:t>lampu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mengganggu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Kamera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minimal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resolusi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640 x 480 pixels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Manfaat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/>
              <a:t>Adapun</a:t>
            </a:r>
            <a:r>
              <a:rPr lang="en-US" dirty="0"/>
              <a:t> </a:t>
            </a:r>
            <a:r>
              <a:rPr lang="en-US" b="1" dirty="0" err="1"/>
              <a:t>tujuan</a:t>
            </a:r>
            <a:r>
              <a:rPr lang="en-US" b="1" dirty="0"/>
              <a:t> </a:t>
            </a:r>
            <a:r>
              <a:rPr lang="en-US" b="1" dirty="0" err="1"/>
              <a:t>penelitian</a:t>
            </a:r>
            <a:r>
              <a:rPr lang="en-US" b="1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data </a:t>
            </a:r>
            <a:r>
              <a:rPr lang="en-US" dirty="0" err="1"/>
              <a:t>citra</a:t>
            </a:r>
            <a:r>
              <a:rPr lang="en-US" dirty="0"/>
              <a:t> yang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penyesuaian</a:t>
            </a:r>
            <a:r>
              <a:rPr lang="en-US" dirty="0"/>
              <a:t> data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 </a:t>
            </a:r>
            <a:r>
              <a:rPr lang="en-US" dirty="0" err="1"/>
              <a:t>kamera</a:t>
            </a:r>
            <a:r>
              <a:rPr lang="id-ID" dirty="0"/>
              <a:t> masukan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i="1" dirty="0"/>
              <a:t>Deep Learning Model Multichannel 2D Convolutional Neural Network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menerjemahkan</a:t>
            </a:r>
            <a:r>
              <a:rPr lang="en-US" dirty="0"/>
              <a:t> </a:t>
            </a:r>
            <a:r>
              <a:rPr lang="en-US" dirty="0" err="1"/>
              <a:t>gerakan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/>
              <a:t>Adapun</a:t>
            </a:r>
            <a:r>
              <a:rPr lang="en-US" dirty="0"/>
              <a:t> </a:t>
            </a:r>
            <a:r>
              <a:rPr lang="en-US" b="1" dirty="0" err="1"/>
              <a:t>manfaat</a:t>
            </a:r>
            <a:r>
              <a:rPr lang="en-US" b="1" dirty="0"/>
              <a:t> </a:t>
            </a:r>
            <a:r>
              <a:rPr lang="en-US" b="1" dirty="0" err="1"/>
              <a:t>penelitian</a:t>
            </a:r>
            <a:r>
              <a:rPr lang="en-US" b="1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 err="1"/>
              <a:t>menerjemahkan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Memberikan</a:t>
            </a:r>
            <a:r>
              <a:rPr lang="en-US" dirty="0"/>
              <a:t> data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mechine</a:t>
            </a:r>
            <a:r>
              <a:rPr lang="en-US" dirty="0"/>
              <a:t> learning </a:t>
            </a:r>
            <a:r>
              <a:rPr lang="en-US" dirty="0" err="1"/>
              <a:t>dalam</a:t>
            </a:r>
            <a:r>
              <a:rPr lang="en-US" dirty="0"/>
              <a:t> proses data training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gerakan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software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 </a:t>
            </a:r>
            <a:r>
              <a:rPr lang="en-US" dirty="0" err="1"/>
              <a:t>mechine</a:t>
            </a:r>
            <a:r>
              <a:rPr lang="en-US" dirty="0"/>
              <a:t> learning.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Indonesia </a:t>
            </a:r>
            <a:r>
              <a:rPr lang="en-US" dirty="0"/>
              <a:t>(BISINDO)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160691"/>
            <a:ext cx="3068387" cy="3068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578" y="3160691"/>
            <a:ext cx="79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Indonesia (BISINDO)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yang </a:t>
            </a:r>
            <a:r>
              <a:rPr lang="en-US" dirty="0" err="1"/>
              <a:t>mengadopsi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asli</a:t>
            </a:r>
            <a:r>
              <a:rPr lang="en-US" dirty="0"/>
              <a:t> Indonesia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</a:t>
            </a:r>
            <a:r>
              <a:rPr lang="en-US" dirty="0" err="1"/>
              <a:t>tunarungu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- </a:t>
            </a:r>
            <a:r>
              <a:rPr lang="en-US" dirty="0" err="1"/>
              <a:t>hari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1191" y="1960362"/>
            <a:ext cx="11029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non verbal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pergerakan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bibir</a:t>
            </a:r>
            <a:r>
              <a:rPr lang="en-US" dirty="0"/>
              <a:t>,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ekspresi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menyampaikan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pikiran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penutur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00" y="4381562"/>
            <a:ext cx="2942946" cy="1847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89" y="4381563"/>
            <a:ext cx="3286600" cy="18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Convolutional Neural </a:t>
            </a:r>
            <a:r>
              <a:rPr lang="en-US" dirty="0" smtClean="0"/>
              <a:t>Networks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1192" y="1890407"/>
            <a:ext cx="11029616" cy="4401212"/>
            <a:chOff x="123992" y="1972293"/>
            <a:chExt cx="8471369" cy="3773968"/>
          </a:xfrm>
        </p:grpSpPr>
        <p:sp>
          <p:nvSpPr>
            <p:cNvPr id="7" name="Rectangle 6"/>
            <p:cNvSpPr/>
            <p:nvPr/>
          </p:nvSpPr>
          <p:spPr>
            <a:xfrm>
              <a:off x="123992" y="1972491"/>
              <a:ext cx="5860551" cy="47026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Convolutional Layer</a:t>
              </a:r>
              <a:endParaRPr lang="en-US" dirty="0"/>
            </a:p>
          </p:txBody>
        </p:sp>
        <p:sp>
          <p:nvSpPr>
            <p:cNvPr id="10" name="Plus 9"/>
            <p:cNvSpPr/>
            <p:nvPr/>
          </p:nvSpPr>
          <p:spPr>
            <a:xfrm>
              <a:off x="5984543" y="1972490"/>
              <a:ext cx="450377" cy="470263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34921" y="1972293"/>
              <a:ext cx="2160440" cy="47026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Deep Neural Network</a:t>
              </a:r>
              <a:endParaRPr lang="en-US" sz="16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92" y="2442556"/>
              <a:ext cx="8471369" cy="3303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70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3" y="1884588"/>
            <a:ext cx="7929154" cy="4841933"/>
          </a:xfrm>
        </p:spPr>
        <p:txBody>
          <a:bodyPr anchor="t"/>
          <a:lstStyle/>
          <a:p>
            <a:r>
              <a:rPr lang="en-US" b="1" dirty="0" err="1"/>
              <a:t>Studi</a:t>
            </a:r>
            <a:r>
              <a:rPr lang="en-US" b="1" dirty="0"/>
              <a:t> </a:t>
            </a:r>
            <a:r>
              <a:rPr lang="en-US" b="1" dirty="0" err="1" smtClean="0"/>
              <a:t>Literatur</a:t>
            </a:r>
            <a:r>
              <a:rPr lang="en-US" b="1" dirty="0" smtClean="0"/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gerak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(BISINDO</a:t>
            </a:r>
            <a:r>
              <a:rPr lang="en-U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vision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penerjemah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Konsep</a:t>
            </a:r>
            <a:r>
              <a:rPr lang="en-US" dirty="0"/>
              <a:t> Deep Learning Convolutional Neural </a:t>
            </a:r>
            <a:r>
              <a:rPr lang="en-US" dirty="0" smtClean="0"/>
              <a:t>Network</a:t>
            </a:r>
            <a:endParaRPr lang="en-US" b="1" dirty="0" smtClean="0"/>
          </a:p>
          <a:p>
            <a:r>
              <a:rPr lang="en-US" b="1" dirty="0" err="1" smtClean="0"/>
              <a:t>Pengumpulan</a:t>
            </a:r>
            <a:r>
              <a:rPr lang="en-US" b="1" dirty="0" smtClean="0"/>
              <a:t> Data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Eksplorasi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Literatur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Pengambilan</a:t>
            </a:r>
            <a:r>
              <a:rPr lang="en-US" dirty="0"/>
              <a:t> Dataset </a:t>
            </a:r>
            <a:r>
              <a:rPr lang="en-US" dirty="0" err="1" smtClean="0"/>
              <a:t>Langsung</a:t>
            </a:r>
            <a:endParaRPr lang="en-US" dirty="0"/>
          </a:p>
          <a:p>
            <a:r>
              <a:rPr lang="en-US" b="1" dirty="0" err="1"/>
              <a:t>Tahapan</a:t>
            </a:r>
            <a:r>
              <a:rPr lang="en-US" b="1" dirty="0"/>
              <a:t> </a:t>
            </a:r>
            <a:r>
              <a:rPr lang="en-US" b="1" dirty="0" err="1"/>
              <a:t>Pengembangan</a:t>
            </a:r>
            <a:r>
              <a:rPr lang="en-US" b="1" dirty="0"/>
              <a:t> </a:t>
            </a:r>
            <a:r>
              <a:rPr lang="en-US" b="1" dirty="0" err="1"/>
              <a:t>Perangkat</a:t>
            </a:r>
            <a:r>
              <a:rPr lang="en-US" b="1" dirty="0"/>
              <a:t> </a:t>
            </a:r>
            <a:r>
              <a:rPr lang="en-US" b="1" dirty="0" err="1" smtClean="0"/>
              <a:t>Lunak</a:t>
            </a:r>
            <a:r>
              <a:rPr lang="en-US" b="1" dirty="0" smtClean="0"/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/>
              <a:t>Prototype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46" y="1884588"/>
            <a:ext cx="3681654" cy="48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11383"/>
            <a:ext cx="7601802" cy="5046617"/>
          </a:xfrm>
        </p:spPr>
        <p:txBody>
          <a:bodyPr anchor="t"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Pengumpulan</a:t>
            </a:r>
            <a:r>
              <a:rPr lang="en-US" b="1" dirty="0" smtClean="0"/>
              <a:t> </a:t>
            </a:r>
            <a:r>
              <a:rPr lang="en-US" b="1" dirty="0" err="1" smtClean="0"/>
              <a:t>Kebutuhan</a:t>
            </a:r>
            <a:endParaRPr lang="en-US" b="1" dirty="0" smtClean="0"/>
          </a:p>
          <a:p>
            <a:pPr marL="324000" lvl="1" indent="0">
              <a:buNone/>
            </a:pPr>
            <a:r>
              <a:rPr lang="en-US" dirty="0" err="1" smtClean="0"/>
              <a:t>Mendefinisikan</a:t>
            </a:r>
            <a:r>
              <a:rPr lang="en-US" dirty="0" smtClean="0"/>
              <a:t> format </a:t>
            </a:r>
            <a:r>
              <a:rPr lang="en-US" dirty="0" err="1" smtClean="0"/>
              <a:t>seluruh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lunak</a:t>
            </a:r>
            <a:r>
              <a:rPr lang="en-US" dirty="0" smtClean="0"/>
              <a:t>, </a:t>
            </a:r>
            <a:r>
              <a:rPr lang="en-US" dirty="0" err="1" smtClean="0"/>
              <a:t>mengidentifikasikan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Membangun</a:t>
            </a:r>
            <a:r>
              <a:rPr lang="en-US" b="1" dirty="0" smtClean="0"/>
              <a:t> Prototyping</a:t>
            </a:r>
          </a:p>
          <a:p>
            <a:pPr marL="324000" lvl="1" indent="0"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perancangan</a:t>
            </a:r>
            <a:r>
              <a:rPr lang="en-US" dirty="0" smtClean="0"/>
              <a:t> </a:t>
            </a:r>
            <a:r>
              <a:rPr lang="en-US" dirty="0" err="1" smtClean="0"/>
              <a:t>sementara</a:t>
            </a:r>
            <a:r>
              <a:rPr lang="en-US" dirty="0" smtClean="0"/>
              <a:t> (</a:t>
            </a:r>
            <a:r>
              <a:rPr lang="en-US" dirty="0" err="1" smtClean="0"/>
              <a:t>misalnya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input </a:t>
            </a:r>
            <a:r>
              <a:rPr lang="en-US" dirty="0" err="1" smtClean="0"/>
              <a:t>dan</a:t>
            </a:r>
            <a:r>
              <a:rPr lang="en-US" dirty="0" smtClean="0"/>
              <a:t> format output).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Evaluasi</a:t>
            </a:r>
            <a:r>
              <a:rPr lang="en-US" b="1" dirty="0" smtClean="0"/>
              <a:t> </a:t>
            </a:r>
            <a:r>
              <a:rPr lang="en-US" b="1" dirty="0" err="1" smtClean="0"/>
              <a:t>Protoptyping</a:t>
            </a:r>
            <a:endParaRPr lang="en-US" b="1" dirty="0" smtClean="0"/>
          </a:p>
          <a:p>
            <a:pPr marL="324000" lvl="1" indent="0">
              <a:buNone/>
            </a:pPr>
            <a:r>
              <a:rPr lang="en-US" dirty="0" err="1" smtClean="0"/>
              <a:t>Apakah</a:t>
            </a:r>
            <a:r>
              <a:rPr lang="en-US" dirty="0" smtClean="0"/>
              <a:t> prototyping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dibangun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keinginan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Mengkodekan</a:t>
            </a:r>
            <a:r>
              <a:rPr lang="en-US" b="1" dirty="0" smtClean="0"/>
              <a:t> System</a:t>
            </a:r>
          </a:p>
          <a:p>
            <a:pPr marL="324000" lvl="1" indent="0">
              <a:buNone/>
            </a:pPr>
            <a:r>
              <a:rPr lang="en-US" dirty="0" smtClean="0"/>
              <a:t>Prototyping yang </a:t>
            </a:r>
            <a:r>
              <a:rPr lang="en-US" dirty="0" err="1" smtClean="0"/>
              <a:t>sudah</a:t>
            </a:r>
            <a:r>
              <a:rPr lang="en-US" dirty="0" smtClean="0"/>
              <a:t> di </a:t>
            </a:r>
            <a:r>
              <a:rPr lang="en-US" dirty="0" err="1" smtClean="0"/>
              <a:t>sepakati</a:t>
            </a:r>
            <a:r>
              <a:rPr lang="en-US" dirty="0" smtClean="0"/>
              <a:t> </a:t>
            </a:r>
            <a:r>
              <a:rPr lang="en-US" dirty="0" err="1" smtClean="0"/>
              <a:t>diterjemahkan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 yang </a:t>
            </a:r>
            <a:r>
              <a:rPr lang="en-US" dirty="0" err="1" smtClean="0"/>
              <a:t>sesuai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Menguji</a:t>
            </a:r>
            <a:r>
              <a:rPr lang="en-US" b="1" dirty="0" smtClean="0"/>
              <a:t> System</a:t>
            </a:r>
          </a:p>
          <a:p>
            <a:pPr marL="324000" lvl="1" indent="0">
              <a:buNone/>
            </a:pP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program </a:t>
            </a:r>
            <a:r>
              <a:rPr lang="en-US" dirty="0" err="1" smtClean="0"/>
              <a:t>selesai</a:t>
            </a:r>
            <a:r>
              <a:rPr lang="en-US" dirty="0" smtClean="0"/>
              <a:t> testing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Pemeliharaan</a:t>
            </a:r>
            <a:endParaRPr lang="en-US" b="1" dirty="0" smtClean="0"/>
          </a:p>
          <a:p>
            <a:pPr marL="324000" lvl="1" indent="0">
              <a:buNone/>
            </a:pPr>
            <a:r>
              <a:rPr lang="en-US" dirty="0" err="1" smtClean="0"/>
              <a:t>Koreksi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perbaikan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error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ditemukan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tahap-tahap</a:t>
            </a:r>
            <a:r>
              <a:rPr lang="en-US" dirty="0" smtClean="0"/>
              <a:t> </a:t>
            </a:r>
            <a:r>
              <a:rPr lang="en-US" dirty="0" err="1" smtClean="0"/>
              <a:t>terdahulu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"/>
          <a:stretch/>
        </p:blipFill>
        <p:spPr>
          <a:xfrm>
            <a:off x="7601802" y="1811383"/>
            <a:ext cx="4590198" cy="41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/>
              <a:t>Diagram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81193" y="2037806"/>
            <a:ext cx="5438608" cy="4444024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Kamera</a:t>
            </a:r>
            <a:r>
              <a:rPr lang="en-US" dirty="0"/>
              <a:t> webcam </a:t>
            </a:r>
            <a:r>
              <a:rPr lang="en-US" dirty="0" err="1"/>
              <a:t>dan</a:t>
            </a:r>
            <a:r>
              <a:rPr lang="en-US" dirty="0"/>
              <a:t> laptop </a:t>
            </a:r>
            <a:r>
              <a:rPr lang="en-US" dirty="0" err="1" smtClean="0"/>
              <a:t>menangkap</a:t>
            </a:r>
            <a:r>
              <a:rPr lang="en-US" dirty="0"/>
              <a:t> </a:t>
            </a:r>
            <a:r>
              <a:rPr lang="en-US" dirty="0" err="1" smtClean="0"/>
              <a:t>citra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proses preprocessing </a:t>
            </a:r>
            <a:r>
              <a:rPr lang="en-US" dirty="0" smtClean="0"/>
              <a:t>(</a:t>
            </a:r>
            <a:r>
              <a:rPr lang="en-US" dirty="0"/>
              <a:t>Crop </a:t>
            </a:r>
            <a:r>
              <a:rPr lang="en-US" dirty="0" smtClean="0"/>
              <a:t>Image, Resize, </a:t>
            </a:r>
            <a:r>
              <a:rPr lang="en-US" dirty="0" err="1"/>
              <a:t>Konversi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Dari BGR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smtClean="0"/>
              <a:t>HSV)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Proses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 smtClean="0"/>
              <a:t>objek</a:t>
            </a:r>
            <a:r>
              <a:rPr lang="en-US" dirty="0" smtClean="0"/>
              <a:t> (</a:t>
            </a:r>
            <a:r>
              <a:rPr lang="en-US" dirty="0"/>
              <a:t>Skin </a:t>
            </a:r>
            <a:r>
              <a:rPr lang="en-US" dirty="0" smtClean="0"/>
              <a:t>Mask &amp; </a:t>
            </a:r>
            <a:r>
              <a:rPr lang="en-US" i="1" dirty="0" err="1" smtClean="0"/>
              <a:t>Haar</a:t>
            </a:r>
            <a:r>
              <a:rPr lang="en-US" i="1" dirty="0" smtClean="0"/>
              <a:t> </a:t>
            </a:r>
            <a:r>
              <a:rPr lang="en-US" i="1" dirty="0"/>
              <a:t>Cascade Classifier</a:t>
            </a:r>
            <a:r>
              <a:rPr lang="en-US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</a:t>
            </a:r>
            <a:r>
              <a:rPr lang="en-US" dirty="0" err="1" smtClean="0"/>
              <a:t>enyesuaikan</a:t>
            </a:r>
            <a:r>
              <a:rPr lang="en-US" dirty="0" smtClean="0"/>
              <a:t> </a:t>
            </a:r>
            <a:r>
              <a:rPr lang="en-US" dirty="0"/>
              <a:t>file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File model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mechine</a:t>
            </a:r>
            <a:r>
              <a:rPr lang="en-US" dirty="0"/>
              <a:t> learning </a:t>
            </a:r>
            <a:r>
              <a:rPr lang="en-US" dirty="0" err="1"/>
              <a:t>untuk</a:t>
            </a:r>
            <a:r>
              <a:rPr lang="en-US" dirty="0"/>
              <a:t> proses </a:t>
            </a:r>
            <a:r>
              <a:rPr lang="en-US" dirty="0" err="1" smtClean="0"/>
              <a:t>klasifikasi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Mengklasifikasikan</a:t>
            </a:r>
            <a:r>
              <a:rPr lang="en-US" dirty="0" smtClean="0"/>
              <a:t> </a:t>
            </a:r>
            <a:r>
              <a:rPr lang="en-US" dirty="0" err="1" smtClean="0"/>
              <a:t>citra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menerjemahkannya</a:t>
            </a:r>
            <a:r>
              <a:rPr lang="en-US" dirty="0" smtClean="0"/>
              <a:t> </a:t>
            </a:r>
            <a:r>
              <a:rPr lang="en-US" dirty="0" err="1" smtClean="0"/>
              <a:t>kedalam</a:t>
            </a:r>
            <a:r>
              <a:rPr lang="en-US" dirty="0" smtClean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 smtClean="0"/>
              <a:t>tulisan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yang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 di </a:t>
            </a:r>
            <a:r>
              <a:rPr lang="en-US" dirty="0" err="1"/>
              <a:t>layar</a:t>
            </a:r>
            <a:r>
              <a:rPr lang="en-US" dirty="0"/>
              <a:t> monitor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14494"/>
            <a:ext cx="61722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742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745</Words>
  <Application>Microsoft Office PowerPoint</Application>
  <PresentationFormat>Widescreen</PresentationFormat>
  <Paragraphs>80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Wingdings</vt:lpstr>
      <vt:lpstr>Wingdings 2</vt:lpstr>
      <vt:lpstr>Dividend</vt:lpstr>
      <vt:lpstr>PowerPoint Presentation</vt:lpstr>
      <vt:lpstr>Latar Belakang</vt:lpstr>
      <vt:lpstr>Rumusan Masalah Dan Batasan Masalah</vt:lpstr>
      <vt:lpstr>Tujuan dan Manfaat</vt:lpstr>
      <vt:lpstr>Bahasa Isyarat Indonesia (BISINDO) </vt:lpstr>
      <vt:lpstr>Algoritma Convolutional Neural Networks</vt:lpstr>
      <vt:lpstr>Metode penelitian</vt:lpstr>
      <vt:lpstr>Metode Pengembangan Perangkat Lunak</vt:lpstr>
      <vt:lpstr>Block Diagram</vt:lpstr>
      <vt:lpstr>Hasil yang diharapkan</vt:lpstr>
      <vt:lpstr>Daftar pustaka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2020-06-24T21:44:19Z</dcterms:created>
  <dcterms:modified xsi:type="dcterms:W3CDTF">2020-06-26T01:29:04Z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